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  <p:sldMasterId id="2147483664" r:id="rId3"/>
    <p:sldMasterId id="2147483665" r:id="rId4"/>
    <p:sldMasterId id="2147483666" r:id="rId5"/>
    <p:sldMasterId id="2147483667" r:id="rId6"/>
  </p:sldMasterIdLst>
  <p:notesMasterIdLst>
    <p:notesMasterId r:id="rId22"/>
  </p:notesMasterIdLst>
  <p:sldIdLst>
    <p:sldId id="271" r:id="rId7"/>
    <p:sldId id="257" r:id="rId8"/>
    <p:sldId id="258" r:id="rId9"/>
    <p:sldId id="259" r:id="rId10"/>
    <p:sldId id="279" r:id="rId11"/>
    <p:sldId id="261" r:id="rId12"/>
    <p:sldId id="262" r:id="rId13"/>
    <p:sldId id="263" r:id="rId14"/>
    <p:sldId id="265" r:id="rId15"/>
    <p:sldId id="280" r:id="rId16"/>
    <p:sldId id="267" r:id="rId17"/>
    <p:sldId id="281" r:id="rId18"/>
    <p:sldId id="269" r:id="rId19"/>
    <p:sldId id="268" r:id="rId20"/>
    <p:sldId id="278" r:id="rId21"/>
  </p:sldIdLst>
  <p:sldSz cx="9144000" cy="6858000" type="screen4x3"/>
  <p:notesSz cx="6858000" cy="9144000"/>
  <p:embeddedFontLst>
    <p:embeddedFont>
      <p:font typeface="Century Gothic" charset="0"/>
      <p:regular r:id="rId23"/>
      <p:bold r:id="rId24"/>
      <p:italic r:id="rId25"/>
      <p:boldItalic r:id="rId26"/>
    </p:embeddedFont>
    <p:embeddedFont>
      <p:font typeface="Book Antiqua" pitchFamily="18" charset="0"/>
      <p:regular r:id="rId27"/>
      <p:bold r:id="rId28"/>
      <p:italic r:id="rId29"/>
      <p:boldItalic r:id="rId30"/>
    </p:embeddedFont>
    <p:embeddedFont>
      <p:font typeface="Verdana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3300"/>
    <a:srgbClr val="660066"/>
    <a:srgbClr val="00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0CE868C-D6FC-46A2-BECA-A69BD93D48D8}">
  <a:tblStyle styleId="{E0CE868C-D6FC-46A2-BECA-A69BD93D4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473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B5AE5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4805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E8B54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 rot="5400000">
            <a:off x="2385219" y="-175419"/>
            <a:ext cx="43735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6B7C7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274637" y="277812"/>
            <a:ext cx="8594725" cy="1325562"/>
            <a:chOff x="274637" y="277812"/>
            <a:chExt cx="8594725" cy="1325562"/>
          </a:xfrm>
        </p:grpSpPr>
        <p:pic>
          <p:nvPicPr>
            <p:cNvPr id="17" name="Google Shape;1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4637" y="280987"/>
              <a:ext cx="8594725" cy="132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"/>
            <p:cNvSpPr txBox="1"/>
            <p:nvPr/>
          </p:nvSpPr>
          <p:spPr>
            <a:xfrm>
              <a:off x="274637" y="277812"/>
              <a:ext cx="8594725" cy="1325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" name="Google Shape;19;p1"/>
          <p:cNvSpPr txBox="1"/>
          <p:nvPr/>
        </p:nvSpPr>
        <p:spPr>
          <a:xfrm>
            <a:off x="373062" y="373062"/>
            <a:ext cx="8380412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450850" y="2944812"/>
            <a:ext cx="8266112" cy="2468562"/>
            <a:chOff x="450850" y="2944812"/>
            <a:chExt cx="8266112" cy="2468562"/>
          </a:xfrm>
        </p:grpSpPr>
        <p:pic>
          <p:nvPicPr>
            <p:cNvPr id="111" name="Google Shape;11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0850" y="2944812"/>
              <a:ext cx="8266112" cy="2468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3"/>
            <p:cNvSpPr txBox="1"/>
            <p:nvPr/>
          </p:nvSpPr>
          <p:spPr>
            <a:xfrm>
              <a:off x="452437" y="2946400"/>
              <a:ext cx="8264525" cy="2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676275" y="4541837"/>
            <a:ext cx="7816850" cy="66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76275" y="3124200"/>
            <a:ext cx="7816850" cy="2078037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560387" y="1504950"/>
            <a:ext cx="2719387" cy="3524250"/>
            <a:chOff x="560387" y="1504950"/>
            <a:chExt cx="2719387" cy="3524250"/>
          </a:xfrm>
        </p:grpSpPr>
        <p:pic>
          <p:nvPicPr>
            <p:cNvPr id="131" name="Google Shape;13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387" y="1504950"/>
              <a:ext cx="2719387" cy="352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5"/>
            <p:cNvSpPr txBox="1"/>
            <p:nvPr/>
          </p:nvSpPr>
          <p:spPr>
            <a:xfrm>
              <a:off x="560387" y="1504950"/>
              <a:ext cx="2716212" cy="35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3" name="Google Shape;133;p15"/>
          <p:cNvSpPr txBox="1"/>
          <p:nvPr/>
        </p:nvSpPr>
        <p:spPr>
          <a:xfrm>
            <a:off x="676275" y="1643062"/>
            <a:ext cx="2484437" cy="3233737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375"/>
            </a:avLst>
          </a:prstGeom>
          <a:solidFill>
            <a:srgbClr val="F2F3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9" name="Google Shape;149;p17"/>
          <p:cNvGrpSpPr/>
          <p:nvPr/>
        </p:nvGrpSpPr>
        <p:grpSpPr>
          <a:xfrm>
            <a:off x="685800" y="4953000"/>
            <a:ext cx="7775575" cy="1374775"/>
            <a:chOff x="685800" y="4953000"/>
            <a:chExt cx="7775575" cy="1374775"/>
          </a:xfrm>
        </p:grpSpPr>
        <p:pic>
          <p:nvPicPr>
            <p:cNvPr id="150" name="Google Shape;150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8975" y="4956175"/>
              <a:ext cx="7772400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7"/>
            <p:cNvSpPr txBox="1"/>
            <p:nvPr/>
          </p:nvSpPr>
          <p:spPr>
            <a:xfrm>
              <a:off x="685800" y="4953000"/>
              <a:ext cx="7772400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2" name="Google Shape;152;p17"/>
          <p:cNvSpPr txBox="1"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914400" y="5638800"/>
            <a:ext cx="7327900" cy="452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04837" y="5075237"/>
            <a:ext cx="7947025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D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6861175" y="228600"/>
            <a:ext cx="1860550" cy="61229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954837" y="350837"/>
            <a:ext cx="1673225" cy="5876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B5AE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84805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B5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350" cy="10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6B7D7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  <a:defRPr sz="12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4" y="1"/>
            <a:ext cx="9163274" cy="6619264"/>
          </a:xfrm>
          <a:prstGeom prst="rect">
            <a:avLst/>
          </a:prstGeom>
        </p:spPr>
      </p:pic>
      <p:pic>
        <p:nvPicPr>
          <p:cNvPr id="390" name="Google Shape;390;p36" descr="0713_1j_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438400"/>
            <a:ext cx="1270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6" descr="0830js5b15daddi012pz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3657600"/>
            <a:ext cx="1371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505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685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4200" y="4648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0600" y="34290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2800" y="16002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4600" y="2209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685800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6" descr="bi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4724400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20;p22"/>
          <p:cNvSpPr txBox="1"/>
          <p:nvPr/>
        </p:nvSpPr>
        <p:spPr>
          <a:xfrm>
            <a:off x="228600" y="2131943"/>
            <a:ext cx="8915400" cy="204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vi-VN" sz="4000" b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vi-VN" sz="54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</a:t>
            </a:r>
            <a:r>
              <a:rPr lang="vi-VN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về từ chỉ đặc điểm.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vi-VN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câu</a:t>
            </a:r>
            <a:r>
              <a:rPr lang="en-US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vi-VN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 thế </a:t>
            </a:r>
            <a:r>
              <a:rPr lang="vi-VN" sz="54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nào?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1751" y="378023"/>
            <a:ext cx="6391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</a:t>
            </a:r>
            <a:r>
              <a:rPr lang="en-US"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vi-VN"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ngày </a:t>
            </a:r>
            <a:r>
              <a:rPr lang="en-US"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vi-VN" sz="32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tháng 12 năm 2021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3215727" y="1218301"/>
            <a:ext cx="3373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từ và câu</a:t>
            </a:r>
            <a:endParaRPr 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76200" y="451121"/>
            <a:ext cx="9067800" cy="169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Gạch một gạch </a:t>
            </a:r>
            <a:r>
              <a:rPr lang="en-US" sz="3200" b="1" i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sng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1" i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dưới bộ phận câu tr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con </a:t>
            </a:r>
            <a:r>
              <a:rPr lang="en-US" sz="32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)?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Gạch hai gạch (</a:t>
            </a:r>
            <a:r>
              <a:rPr lang="en-US" sz="3200" b="1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) dưới bộ phận t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rả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r>
              <a:rPr lang="en-US" sz="3200" b="1" i="1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200" i="1" dirty="0">
              <a:solidFill>
                <a:srgbClr val="006600"/>
              </a:solidFill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76200" y="2633339"/>
            <a:ext cx="94321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500" dirty="0">
              <a:solidFill>
                <a:srgbClr val="66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88697" y="1298716"/>
            <a:ext cx="589723" cy="72888"/>
            <a:chOff x="1351722" y="2160104"/>
            <a:chExt cx="589723" cy="728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51722" y="2160104"/>
              <a:ext cx="56984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1602" y="2232992"/>
              <a:ext cx="56984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oogle Shape;301;p29"/>
          <p:cNvGrpSpPr/>
          <p:nvPr/>
        </p:nvGrpSpPr>
        <p:grpSpPr>
          <a:xfrm>
            <a:off x="5133819" y="3361040"/>
            <a:ext cx="3910626" cy="85725"/>
            <a:chOff x="3733800" y="3092450"/>
            <a:chExt cx="4571999" cy="65087"/>
          </a:xfrm>
        </p:grpSpPr>
        <p:cxnSp>
          <p:nvCxnSpPr>
            <p:cNvPr id="19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0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21" name="Google Shape;300;p29"/>
          <p:cNvCxnSpPr/>
          <p:nvPr/>
        </p:nvCxnSpPr>
        <p:spPr>
          <a:xfrm>
            <a:off x="693240" y="3361040"/>
            <a:ext cx="4164383" cy="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24" name="Google Shape;301;p29"/>
          <p:cNvGrpSpPr/>
          <p:nvPr/>
        </p:nvGrpSpPr>
        <p:grpSpPr>
          <a:xfrm>
            <a:off x="175342" y="4172548"/>
            <a:ext cx="2935861" cy="85725"/>
            <a:chOff x="3733800" y="3092450"/>
            <a:chExt cx="4571999" cy="65087"/>
          </a:xfrm>
        </p:grpSpPr>
        <p:cxnSp>
          <p:nvCxnSpPr>
            <p:cNvPr id="25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7" name="Google Shape;304;p29"/>
          <p:cNvSpPr txBox="1"/>
          <p:nvPr/>
        </p:nvSpPr>
        <p:spPr>
          <a:xfrm>
            <a:off x="2325581" y="3321986"/>
            <a:ext cx="2115377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gì</a:t>
            </a:r>
            <a:r>
              <a:rPr lang="en-US" sz="2800" b="1" i="0" u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600" dirty="0"/>
          </a:p>
        </p:txBody>
      </p:sp>
      <p:sp>
        <p:nvSpPr>
          <p:cNvPr id="28" name="Google Shape;305;p29"/>
          <p:cNvSpPr txBox="1"/>
          <p:nvPr/>
        </p:nvSpPr>
        <p:spPr>
          <a:xfrm>
            <a:off x="6432277" y="3474386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063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45720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5400"/>
            <a:ext cx="44958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98800"/>
            <a:ext cx="45720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2800" y="3086100"/>
            <a:ext cx="4495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76200" y="451121"/>
            <a:ext cx="9067800" cy="169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Gạch một gạch </a:t>
            </a:r>
            <a:r>
              <a:rPr lang="en-US" sz="3200" b="1" i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sng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1" i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dưới bộ phận câu tr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con </a:t>
            </a:r>
            <a:r>
              <a:rPr lang="en-US" sz="32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)?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Gạch hai gạch (</a:t>
            </a:r>
            <a:r>
              <a:rPr lang="en-US" sz="3200" b="1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) dưới bộ phận t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rả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r>
              <a:rPr lang="en-US" sz="3200" b="1" i="1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200" i="1" dirty="0">
              <a:solidFill>
                <a:srgbClr val="006600"/>
              </a:solidFill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13252" y="2829153"/>
            <a:ext cx="960057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3500" b="1" i="0" u="none" dirty="0">
                <a:solidFill>
                  <a:srgbClr val="0000FF"/>
                </a:solidFill>
                <a:sym typeface="Arial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5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5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73785" y="-821632"/>
            <a:ext cx="589723" cy="72888"/>
            <a:chOff x="1351722" y="2160104"/>
            <a:chExt cx="589723" cy="728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51722" y="2160104"/>
              <a:ext cx="56984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1602" y="2232992"/>
              <a:ext cx="56984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Google Shape;304;p29"/>
          <p:cNvSpPr txBox="1"/>
          <p:nvPr/>
        </p:nvSpPr>
        <p:spPr>
          <a:xfrm>
            <a:off x="1851035" y="3444689"/>
            <a:ext cx="2115377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600" dirty="0"/>
          </a:p>
        </p:txBody>
      </p:sp>
      <p:sp>
        <p:nvSpPr>
          <p:cNvPr id="30" name="Google Shape;305;p29"/>
          <p:cNvSpPr txBox="1"/>
          <p:nvPr/>
        </p:nvSpPr>
        <p:spPr>
          <a:xfrm>
            <a:off x="7087618" y="3523289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600" dirty="0"/>
          </a:p>
        </p:txBody>
      </p:sp>
      <p:grpSp>
        <p:nvGrpSpPr>
          <p:cNvPr id="31" name="Google Shape;301;p29"/>
          <p:cNvGrpSpPr/>
          <p:nvPr/>
        </p:nvGrpSpPr>
        <p:grpSpPr>
          <a:xfrm>
            <a:off x="7077614" y="3424312"/>
            <a:ext cx="1945130" cy="85725"/>
            <a:chOff x="3733800" y="3092450"/>
            <a:chExt cx="4571999" cy="65087"/>
          </a:xfrm>
        </p:grpSpPr>
        <p:cxnSp>
          <p:nvCxnSpPr>
            <p:cNvPr id="32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34" name="Google Shape;300;p29"/>
          <p:cNvCxnSpPr/>
          <p:nvPr/>
        </p:nvCxnSpPr>
        <p:spPr>
          <a:xfrm>
            <a:off x="671540" y="3437564"/>
            <a:ext cx="6005896" cy="0"/>
          </a:xfrm>
          <a:prstGeom prst="straightConnector1">
            <a:avLst/>
          </a:prstGeom>
          <a:noFill/>
          <a:ln w="25400" cap="flat" cmpd="sng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6" name="Google Shape;301;p29"/>
          <p:cNvGrpSpPr/>
          <p:nvPr/>
        </p:nvGrpSpPr>
        <p:grpSpPr>
          <a:xfrm>
            <a:off x="74540" y="4043484"/>
            <a:ext cx="1026027" cy="85725"/>
            <a:chOff x="3733800" y="3092450"/>
            <a:chExt cx="4571999" cy="65087"/>
          </a:xfrm>
        </p:grpSpPr>
        <p:cxnSp>
          <p:nvCxnSpPr>
            <p:cNvPr id="37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rgbClr val="FF006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821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13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4"/>
          <p:cNvSpPr/>
          <p:nvPr/>
        </p:nvSpPr>
        <p:spPr>
          <a:xfrm>
            <a:off x="1524000" y="6248400"/>
            <a:ext cx="5562600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25400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Chợ hoa trên đường Nguyễn Huệ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/>
          <p:nvPr/>
        </p:nvSpPr>
        <p:spPr>
          <a:xfrm>
            <a:off x="241852" y="1341368"/>
            <a:ext cx="86106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50" name="Google Shape;350;p33"/>
          <p:cNvSpPr txBox="1"/>
          <p:nvPr/>
        </p:nvSpPr>
        <p:spPr>
          <a:xfrm>
            <a:off x="318052" y="2474843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b)Những giọt sương sớm long lanh như những bóng đèn pha lê. </a:t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289477" y="3525768"/>
            <a:ext cx="86868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Chợ hoa trên đường Nguyễn Huệ </a:t>
            </a:r>
            <a:r>
              <a:rPr lang="en-US" sz="2600" b="1" i="0" u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 </a:t>
            </a:r>
            <a:r>
              <a:rPr lang="en-US" sz="2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 người.</a:t>
            </a:r>
            <a:r>
              <a:rPr lang="en-US" sz="3000" b="1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352" name="Google Shape;352;p33"/>
          <p:cNvCxnSpPr/>
          <p:nvPr/>
        </p:nvCxnSpPr>
        <p:spPr>
          <a:xfrm>
            <a:off x="775252" y="1785731"/>
            <a:ext cx="1981200" cy="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33"/>
          <p:cNvCxnSpPr/>
          <p:nvPr/>
        </p:nvCxnSpPr>
        <p:spPr>
          <a:xfrm>
            <a:off x="699052" y="2852531"/>
            <a:ext cx="2895600" cy="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33"/>
          <p:cNvCxnSpPr/>
          <p:nvPr/>
        </p:nvCxnSpPr>
        <p:spPr>
          <a:xfrm>
            <a:off x="775252" y="3995531"/>
            <a:ext cx="4648200" cy="0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55" name="Google Shape;355;p33"/>
          <p:cNvGrpSpPr/>
          <p:nvPr/>
        </p:nvGrpSpPr>
        <p:grpSpPr>
          <a:xfrm>
            <a:off x="3747052" y="2852531"/>
            <a:ext cx="4800600" cy="76200"/>
            <a:chOff x="5562600" y="4114800"/>
            <a:chExt cx="2209800" cy="76200"/>
          </a:xfrm>
        </p:grpSpPr>
        <p:cxnSp>
          <p:nvCxnSpPr>
            <p:cNvPr id="356" name="Google Shape;356;p33"/>
            <p:cNvCxnSpPr/>
            <p:nvPr/>
          </p:nvCxnSpPr>
          <p:spPr>
            <a:xfrm>
              <a:off x="5562600" y="41148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7" name="Google Shape;357;p33"/>
            <p:cNvCxnSpPr/>
            <p:nvPr/>
          </p:nvCxnSpPr>
          <p:spPr>
            <a:xfrm>
              <a:off x="5562600" y="4191000"/>
              <a:ext cx="2209800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58" name="Google Shape;358;p33"/>
          <p:cNvGrpSpPr/>
          <p:nvPr/>
        </p:nvGrpSpPr>
        <p:grpSpPr>
          <a:xfrm>
            <a:off x="5679039" y="3995531"/>
            <a:ext cx="2438400" cy="76200"/>
            <a:chOff x="685800" y="6400800"/>
            <a:chExt cx="2409825" cy="58737"/>
          </a:xfrm>
        </p:grpSpPr>
        <p:cxnSp>
          <p:nvCxnSpPr>
            <p:cNvPr id="359" name="Google Shape;359;p33"/>
            <p:cNvCxnSpPr/>
            <p:nvPr/>
          </p:nvCxnSpPr>
          <p:spPr>
            <a:xfrm>
              <a:off x="685800" y="6400800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0" name="Google Shape;360;p33"/>
            <p:cNvCxnSpPr/>
            <p:nvPr/>
          </p:nvCxnSpPr>
          <p:spPr>
            <a:xfrm>
              <a:off x="685800" y="6459537"/>
              <a:ext cx="2409825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61" name="Google Shape;361;p33"/>
          <p:cNvGrpSpPr/>
          <p:nvPr/>
        </p:nvGrpSpPr>
        <p:grpSpPr>
          <a:xfrm>
            <a:off x="3207302" y="1785731"/>
            <a:ext cx="3894137" cy="76200"/>
            <a:chOff x="3733800" y="3092450"/>
            <a:chExt cx="4868862" cy="65087"/>
          </a:xfrm>
        </p:grpSpPr>
        <p:cxnSp>
          <p:nvCxnSpPr>
            <p:cNvPr id="362" name="Google Shape;362;p33"/>
            <p:cNvCxnSpPr/>
            <p:nvPr/>
          </p:nvCxnSpPr>
          <p:spPr>
            <a:xfrm>
              <a:off x="3733800" y="3092450"/>
              <a:ext cx="4868862" cy="0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63" name="Google Shape;363;p33"/>
            <p:cNvCxnSpPr/>
            <p:nvPr/>
          </p:nvCxnSpPr>
          <p:spPr>
            <a:xfrm rot="10800000" flipH="1">
              <a:off x="3733800" y="3149600"/>
              <a:ext cx="4868862" cy="7937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64" name="Google Shape;364;p33"/>
          <p:cNvSpPr txBox="1"/>
          <p:nvPr/>
        </p:nvSpPr>
        <p:spPr>
          <a:xfrm>
            <a:off x="1156252" y="1789043"/>
            <a:ext cx="1066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Ai?</a:t>
            </a:r>
            <a:endParaRPr/>
          </a:p>
        </p:txBody>
      </p:sp>
      <p:sp>
        <p:nvSpPr>
          <p:cNvPr id="365" name="Google Shape;365;p33"/>
          <p:cNvSpPr txBox="1"/>
          <p:nvPr/>
        </p:nvSpPr>
        <p:spPr>
          <a:xfrm>
            <a:off x="3899452" y="1865243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367" name="Google Shape;367;p33"/>
          <p:cNvSpPr txBox="1"/>
          <p:nvPr/>
        </p:nvSpPr>
        <p:spPr>
          <a:xfrm>
            <a:off x="5964789" y="4151243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  <p:sp>
        <p:nvSpPr>
          <p:cNvPr id="368" name="Google Shape;368;p33"/>
          <p:cNvSpPr txBox="1"/>
          <p:nvPr/>
        </p:nvSpPr>
        <p:spPr>
          <a:xfrm>
            <a:off x="1003852" y="3008243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gì ?</a:t>
            </a:r>
            <a:endParaRPr/>
          </a:p>
        </p:txBody>
      </p:sp>
      <p:sp>
        <p:nvSpPr>
          <p:cNvPr id="369" name="Google Shape;369;p33"/>
          <p:cNvSpPr txBox="1"/>
          <p:nvPr/>
        </p:nvSpPr>
        <p:spPr>
          <a:xfrm>
            <a:off x="1270552" y="3998843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Cái gì ?</a:t>
            </a:r>
            <a:endParaRPr/>
          </a:p>
        </p:txBody>
      </p:sp>
      <p:sp>
        <p:nvSpPr>
          <p:cNvPr id="370" name="Google Shape;370;p33"/>
          <p:cNvSpPr txBox="1"/>
          <p:nvPr/>
        </p:nvSpPr>
        <p:spPr>
          <a:xfrm>
            <a:off x="4802739" y="2932043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" y="159026"/>
            <a:ext cx="8812694" cy="669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5657850"/>
            <a:ext cx="6400800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600200"/>
            <a:ext cx="6400800" cy="222885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3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372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1866900" y="1227551"/>
            <a:ext cx="49530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làng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xóm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lúa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Sông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máng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mát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mây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bát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ngát</a:t>
            </a:r>
            <a:endParaRPr sz="3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ngắt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90806"/>
              </a:buClr>
              <a:buSzPts val="3200"/>
              <a:buFont typeface="Times New Roman"/>
              <a:buNone/>
            </a:pPr>
            <a:r>
              <a:rPr lang="en-US" sz="36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US" sz="32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Hải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228600" y="432148"/>
            <a:ext cx="8915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806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dirty="0">
              <a:solidFill>
                <a:srgbClr val="0000FF"/>
              </a:solidFill>
            </a:endParaRPr>
          </a:p>
        </p:txBody>
      </p:sp>
      <p:cxnSp>
        <p:nvCxnSpPr>
          <p:cNvPr id="223" name="Google Shape;223;p22"/>
          <p:cNvCxnSpPr/>
          <p:nvPr/>
        </p:nvCxnSpPr>
        <p:spPr>
          <a:xfrm>
            <a:off x="2933700" y="2493404"/>
            <a:ext cx="8001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4" name="Google Shape;224;p22"/>
          <p:cNvCxnSpPr/>
          <p:nvPr/>
        </p:nvCxnSpPr>
        <p:spPr>
          <a:xfrm>
            <a:off x="3968141" y="4051997"/>
            <a:ext cx="1781306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5" name="Google Shape;225;p22"/>
          <p:cNvCxnSpPr/>
          <p:nvPr/>
        </p:nvCxnSpPr>
        <p:spPr>
          <a:xfrm>
            <a:off x="2133600" y="5592871"/>
            <a:ext cx="1834541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6" name="Google Shape;226;p22"/>
          <p:cNvCxnSpPr/>
          <p:nvPr/>
        </p:nvCxnSpPr>
        <p:spPr>
          <a:xfrm>
            <a:off x="4733533" y="2493404"/>
            <a:ext cx="91570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7" name="Google Shape;227;p22"/>
          <p:cNvCxnSpPr/>
          <p:nvPr/>
        </p:nvCxnSpPr>
        <p:spPr>
          <a:xfrm>
            <a:off x="3968141" y="4781810"/>
            <a:ext cx="1530785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" name="Straight Connector 2"/>
          <p:cNvCxnSpPr/>
          <p:nvPr/>
        </p:nvCxnSpPr>
        <p:spPr>
          <a:xfrm>
            <a:off x="1563757" y="916267"/>
            <a:ext cx="3295037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 descr="tải xu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191000" cy="3581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3" name="Google Shape;233;p23" descr="images 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81400"/>
            <a:ext cx="4191000" cy="32766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4" name="Google Shape;234;p23" descr="images (3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7687" y="0"/>
            <a:ext cx="4710112" cy="3581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5" name="Google Shape;235;p23" descr="Kết quả hình ảnh cho hình ảnh dòng sông quê hươ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7687" y="3581400"/>
            <a:ext cx="4710112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185528" y="25782"/>
            <a:ext cx="887888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lang="en-US" sz="2800" b="1" i="0" u="sng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0" i="0" u="none" strike="noStrike" cap="none" dirty="0">
                <a:solidFill>
                  <a:srgbClr val="FF0000"/>
                </a:solidFill>
                <a:sym typeface="Century Gothic"/>
              </a:rPr>
              <a:t> 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375780" y="1298892"/>
            <a:ext cx="5909153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24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</a:t>
            </a:r>
            <a:r>
              <a:rPr lang="en-US" sz="24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0" y="3276600"/>
            <a:ext cx="4609578" cy="289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sz="2800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8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6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Trúc</a:t>
            </a:r>
            <a:r>
              <a:rPr lang="en-US" sz="24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4609578" y="3538603"/>
            <a:ext cx="4534422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Cam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4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</a:t>
            </a:r>
            <a:r>
              <a:rPr lang="en-US" sz="24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Duật</a:t>
            </a:r>
            <a:endParaRPr sz="28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551572" y="503583"/>
            <a:ext cx="2678028" cy="186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2328" y="980661"/>
            <a:ext cx="5364159" cy="849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5775" y="1731274"/>
            <a:ext cx="1459373" cy="1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92199" y="1733143"/>
            <a:ext cx="1341192" cy="1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2751" y="4905176"/>
            <a:ext cx="613684" cy="1868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59760" y="4933551"/>
            <a:ext cx="1077353" cy="951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5780" y="5494898"/>
            <a:ext cx="443813" cy="1868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56529" y="5523273"/>
            <a:ext cx="1413106" cy="951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44386" y="3984150"/>
            <a:ext cx="613684" cy="1868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76925" y="4595620"/>
            <a:ext cx="1203249" cy="951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6786" y="4607004"/>
            <a:ext cx="461284" cy="662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334407" y="1298892"/>
            <a:ext cx="757792" cy="64917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92629" y="4073634"/>
            <a:ext cx="757792" cy="64917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66115" y="4437980"/>
            <a:ext cx="757792" cy="64917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34207" y="5133712"/>
            <a:ext cx="757792" cy="64917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6384" y="1305654"/>
            <a:ext cx="1038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961" y="4461202"/>
            <a:ext cx="101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2491" y="5043606"/>
            <a:ext cx="101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6659" y="4136613"/>
            <a:ext cx="101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" grpId="0"/>
      <p:bldP spid="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/>
        </p:nvSpPr>
        <p:spPr>
          <a:xfrm>
            <a:off x="402284" y="26684"/>
            <a:ext cx="5909153" cy="9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thụ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lồng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200" b="1" i="0" u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 dirty="0"/>
          </a:p>
        </p:txBody>
      </p:sp>
      <p:sp>
        <p:nvSpPr>
          <p:cNvPr id="244" name="Google Shape;244;p24"/>
          <p:cNvSpPr txBox="1"/>
          <p:nvPr/>
        </p:nvSpPr>
        <p:spPr>
          <a:xfrm>
            <a:off x="26504" y="901150"/>
            <a:ext cx="4609578" cy="197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sz="2200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dirty="0">
              <a:solidFill>
                <a:srgbClr val="0066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200" b="1" i="0" u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 dirty="0"/>
          </a:p>
        </p:txBody>
      </p:sp>
      <p:sp>
        <p:nvSpPr>
          <p:cNvPr id="245" name="Google Shape;245;p24"/>
          <p:cNvSpPr txBox="1"/>
          <p:nvPr/>
        </p:nvSpPr>
        <p:spPr>
          <a:xfrm>
            <a:off x="4609578" y="1192971"/>
            <a:ext cx="4534422" cy="97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Cam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200" dirty="0"/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2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r>
              <a:rPr lang="en-US" sz="2200" b="1" i="0" u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33255" y="379553"/>
            <a:ext cx="1206352" cy="2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48107" y="379553"/>
            <a:ext cx="991371" cy="4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9743" y="2254759"/>
            <a:ext cx="373512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25742" y="2273624"/>
            <a:ext cx="816241" cy="951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2284" y="2766837"/>
            <a:ext cx="324545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51028" y="2757327"/>
            <a:ext cx="1107654" cy="951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91378" y="1572273"/>
            <a:ext cx="383042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6789" y="2064773"/>
            <a:ext cx="941994" cy="475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91378" y="2075018"/>
            <a:ext cx="461284" cy="662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82957" y="0"/>
            <a:ext cx="551450" cy="52990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0" name="Oval 29"/>
          <p:cNvSpPr/>
          <p:nvPr/>
        </p:nvSpPr>
        <p:spPr>
          <a:xfrm>
            <a:off x="6260725" y="1679851"/>
            <a:ext cx="616064" cy="541599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1" name="Oval 30"/>
          <p:cNvSpPr/>
          <p:nvPr/>
        </p:nvSpPr>
        <p:spPr>
          <a:xfrm>
            <a:off x="1488434" y="1825935"/>
            <a:ext cx="610804" cy="5047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6" name="Oval 25"/>
          <p:cNvSpPr/>
          <p:nvPr/>
        </p:nvSpPr>
        <p:spPr>
          <a:xfrm>
            <a:off x="1340224" y="2377576"/>
            <a:ext cx="610804" cy="5047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aphicFrame>
        <p:nvGraphicFramePr>
          <p:cNvPr id="33" name="Google Shape;254;p25"/>
          <p:cNvGraphicFramePr/>
          <p:nvPr>
            <p:extLst>
              <p:ext uri="{D42A27DB-BD31-4B8C-83A1-F6EECF244321}">
                <p14:modId xmlns:p14="http://schemas.microsoft.com/office/powerpoint/2010/main" val="841185673"/>
              </p:ext>
            </p:extLst>
          </p:nvPr>
        </p:nvGraphicFramePr>
        <p:xfrm>
          <a:off x="145773" y="3009564"/>
          <a:ext cx="8850795" cy="3576766"/>
        </p:xfrm>
        <a:graphic>
          <a:graphicData uri="http://schemas.openxmlformats.org/drawingml/2006/table">
            <a:tbl>
              <a:tblPr>
                <a:noFill/>
                <a:tableStyleId>{E0CE868C-D6FC-46A2-BECA-A69BD93D48D8}</a:tableStyleId>
              </a:tblPr>
              <a:tblGrid>
                <a:gridCol w="227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3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57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800" b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vật A</a:t>
                      </a:r>
                      <a:endParaRPr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800" b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điểm</a:t>
                      </a:r>
                      <a:endParaRPr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800" b="1" i="0" u="none" strike="noStrike" cap="none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Từ</a:t>
                      </a:r>
                      <a:r>
                        <a:rPr lang="en-US" sz="2800" b="1" i="0" u="none" strike="noStrike" cap="none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 so sánh</a:t>
                      </a:r>
                      <a:endParaRPr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800" b="1" i="0" u="none" strike="noStrike" cap="none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Sự </a:t>
                      </a: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vật </a:t>
                      </a:r>
                      <a:r>
                        <a:rPr lang="en-US" sz="2800" b="1" i="0" u="none" strike="noStrike" cap="none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Times New Roman"/>
                        </a:rPr>
                        <a:t>B</a:t>
                      </a:r>
                      <a:endParaRPr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6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87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dk1"/>
                        </a:solidFill>
                        <a:latin typeface="Times New Roman" pitchFamily="18" charset="0"/>
                        <a:ea typeface="Century Gothic"/>
                        <a:cs typeface="Times New Roman" pitchFamily="18" charset="0"/>
                        <a:sym typeface="Century Gothic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4" name="Google Shape;259;p25"/>
          <p:cNvSpPr txBox="1"/>
          <p:nvPr/>
        </p:nvSpPr>
        <p:spPr>
          <a:xfrm>
            <a:off x="459861" y="3549653"/>
            <a:ext cx="2018489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endParaRPr sz="2400" b="1" dirty="0"/>
          </a:p>
        </p:txBody>
      </p:sp>
      <p:sp>
        <p:nvSpPr>
          <p:cNvPr id="35" name="Google Shape;260;p25"/>
          <p:cNvSpPr txBox="1"/>
          <p:nvPr/>
        </p:nvSpPr>
        <p:spPr>
          <a:xfrm>
            <a:off x="2808171" y="3544890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sz="2400" dirty="0"/>
          </a:p>
        </p:txBody>
      </p:sp>
      <p:sp>
        <p:nvSpPr>
          <p:cNvPr id="36" name="Google Shape;261;p25"/>
          <p:cNvSpPr txBox="1"/>
          <p:nvPr/>
        </p:nvSpPr>
        <p:spPr>
          <a:xfrm>
            <a:off x="6892998" y="3538524"/>
            <a:ext cx="152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endParaRPr sz="2400" dirty="0"/>
          </a:p>
        </p:txBody>
      </p:sp>
      <p:sp>
        <p:nvSpPr>
          <p:cNvPr id="37" name="Google Shape;262;p25"/>
          <p:cNvSpPr txBox="1"/>
          <p:nvPr/>
        </p:nvSpPr>
        <p:spPr>
          <a:xfrm>
            <a:off x="246345" y="5577095"/>
            <a:ext cx="2187758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(cam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Đoài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/>
          </a:p>
        </p:txBody>
      </p:sp>
      <p:sp>
        <p:nvSpPr>
          <p:cNvPr id="38" name="Google Shape;263;p25"/>
          <p:cNvSpPr txBox="1"/>
          <p:nvPr/>
        </p:nvSpPr>
        <p:spPr>
          <a:xfrm>
            <a:off x="3039773" y="4201449"/>
            <a:ext cx="1028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sz="2400" dirty="0">
              <a:solidFill>
                <a:srgbClr val="CC00CC"/>
              </a:solidFill>
            </a:endParaRPr>
          </a:p>
        </p:txBody>
      </p:sp>
      <p:sp>
        <p:nvSpPr>
          <p:cNvPr id="39" name="Google Shape;264;p25"/>
          <p:cNvSpPr txBox="1"/>
          <p:nvPr/>
        </p:nvSpPr>
        <p:spPr>
          <a:xfrm>
            <a:off x="3058682" y="4826300"/>
            <a:ext cx="10287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endParaRPr sz="2400" dirty="0">
              <a:solidFill>
                <a:srgbClr val="CC00CC"/>
              </a:solidFill>
            </a:endParaRPr>
          </a:p>
        </p:txBody>
      </p:sp>
      <p:sp>
        <p:nvSpPr>
          <p:cNvPr id="40" name="Google Shape;265;p25"/>
          <p:cNvSpPr txBox="1"/>
          <p:nvPr/>
        </p:nvSpPr>
        <p:spPr>
          <a:xfrm>
            <a:off x="588706" y="4158398"/>
            <a:ext cx="8477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endParaRPr sz="2400" dirty="0"/>
          </a:p>
        </p:txBody>
      </p:sp>
      <p:sp>
        <p:nvSpPr>
          <p:cNvPr id="41" name="Google Shape;266;p25"/>
          <p:cNvSpPr txBox="1"/>
          <p:nvPr/>
        </p:nvSpPr>
        <p:spPr>
          <a:xfrm>
            <a:off x="627980" y="4785649"/>
            <a:ext cx="7524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endParaRPr sz="2400" dirty="0"/>
          </a:p>
        </p:txBody>
      </p:sp>
      <p:sp>
        <p:nvSpPr>
          <p:cNvPr id="42" name="Google Shape;267;p25"/>
          <p:cNvSpPr txBox="1"/>
          <p:nvPr/>
        </p:nvSpPr>
        <p:spPr>
          <a:xfrm>
            <a:off x="7037838" y="4199494"/>
            <a:ext cx="1371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hạt</a:t>
            </a: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gạo</a:t>
            </a:r>
            <a:endParaRPr sz="2400" dirty="0"/>
          </a:p>
        </p:txBody>
      </p:sp>
      <p:sp>
        <p:nvSpPr>
          <p:cNvPr id="43" name="Google Shape;268;p25"/>
          <p:cNvSpPr txBox="1"/>
          <p:nvPr/>
        </p:nvSpPr>
        <p:spPr>
          <a:xfrm>
            <a:off x="7001391" y="4831522"/>
            <a:ext cx="194382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suối</a:t>
            </a: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endParaRPr sz="2400" dirty="0"/>
          </a:p>
        </p:txBody>
      </p:sp>
      <p:sp>
        <p:nvSpPr>
          <p:cNvPr id="44" name="Google Shape;269;p25"/>
          <p:cNvSpPr txBox="1"/>
          <p:nvPr/>
        </p:nvSpPr>
        <p:spPr>
          <a:xfrm>
            <a:off x="3144272" y="5641388"/>
            <a:ext cx="8604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400" b="1" i="0" u="none" dirty="0" err="1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400" b="1" i="0" u="none" dirty="0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endParaRPr sz="2400" dirty="0">
              <a:solidFill>
                <a:srgbClr val="CC00CC"/>
              </a:solidFill>
            </a:endParaRPr>
          </a:p>
        </p:txBody>
      </p:sp>
      <p:sp>
        <p:nvSpPr>
          <p:cNvPr id="45" name="Google Shape;270;p25"/>
          <p:cNvSpPr txBox="1"/>
          <p:nvPr/>
        </p:nvSpPr>
        <p:spPr>
          <a:xfrm>
            <a:off x="7001394" y="5668103"/>
            <a:ext cx="179142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mật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ong</a:t>
            </a:r>
            <a:endParaRPr sz="2400" dirty="0"/>
          </a:p>
        </p:txBody>
      </p:sp>
      <p:sp>
        <p:nvSpPr>
          <p:cNvPr id="46" name="Google Shape;270;p25"/>
          <p:cNvSpPr txBox="1"/>
          <p:nvPr/>
        </p:nvSpPr>
        <p:spPr>
          <a:xfrm>
            <a:off x="5155439" y="3584810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400" b="1" smtClean="0">
                <a:solidFill>
                  <a:srgbClr val="006600"/>
                </a:solidFill>
                <a:latin typeface="Times New Roman"/>
                <a:cs typeface="Times New Roman"/>
                <a:sym typeface="Times New Roman"/>
              </a:rPr>
              <a:t>như</a:t>
            </a:r>
            <a:endParaRPr sz="2400" dirty="0">
              <a:solidFill>
                <a:srgbClr val="006600"/>
              </a:solidFill>
            </a:endParaRPr>
          </a:p>
        </p:txBody>
      </p:sp>
      <p:sp>
        <p:nvSpPr>
          <p:cNvPr id="47" name="Google Shape;270;p25"/>
          <p:cNvSpPr txBox="1"/>
          <p:nvPr/>
        </p:nvSpPr>
        <p:spPr>
          <a:xfrm>
            <a:off x="5174973" y="4199494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400" b="1" smtClean="0">
                <a:solidFill>
                  <a:srgbClr val="006600"/>
                </a:solidFill>
                <a:latin typeface="Times New Roman"/>
                <a:cs typeface="Times New Roman"/>
                <a:sym typeface="Times New Roman"/>
              </a:rPr>
              <a:t>như</a:t>
            </a:r>
            <a:endParaRPr sz="2400" dirty="0">
              <a:solidFill>
                <a:srgbClr val="006600"/>
              </a:solidFill>
            </a:endParaRPr>
          </a:p>
        </p:txBody>
      </p:sp>
      <p:sp>
        <p:nvSpPr>
          <p:cNvPr id="48" name="Google Shape;270;p25"/>
          <p:cNvSpPr txBox="1"/>
          <p:nvPr/>
        </p:nvSpPr>
        <p:spPr>
          <a:xfrm>
            <a:off x="5129860" y="4814663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400" b="1" smtClean="0">
                <a:solidFill>
                  <a:srgbClr val="006600"/>
                </a:solidFill>
                <a:latin typeface="Times New Roman"/>
                <a:cs typeface="Times New Roman"/>
                <a:sym typeface="Times New Roman"/>
              </a:rPr>
              <a:t>như</a:t>
            </a:r>
            <a:endParaRPr sz="2400" dirty="0">
              <a:solidFill>
                <a:srgbClr val="006600"/>
              </a:solidFill>
            </a:endParaRPr>
          </a:p>
        </p:txBody>
      </p:sp>
      <p:sp>
        <p:nvSpPr>
          <p:cNvPr id="49" name="Google Shape;270;p25"/>
          <p:cNvSpPr txBox="1"/>
          <p:nvPr/>
        </p:nvSpPr>
        <p:spPr>
          <a:xfrm>
            <a:off x="5187297" y="5667688"/>
            <a:ext cx="12192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400" b="1" smtClean="0">
                <a:solidFill>
                  <a:srgbClr val="006600"/>
                </a:solidFill>
                <a:latin typeface="Times New Roman"/>
                <a:cs typeface="Times New Roman"/>
                <a:sym typeface="Times New Roman"/>
              </a:rPr>
              <a:t>như</a:t>
            </a:r>
            <a:endParaRPr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 descr="Kết quả hình ảnh cho hình ảnh cam xã đoà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6" descr="Kết quả hình ảnh cho hình ảnh cam xã đoà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4800"/>
            <a:ext cx="4191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46575" y="0"/>
            <a:ext cx="4797425" cy="5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462" y="0"/>
            <a:ext cx="436086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180975" y="5791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Xã Đoài </a:t>
            </a:r>
            <a:r>
              <a:rPr lang="en-US" sz="2400" b="1" i="0" u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(Nghi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Lộc) </a:t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5372100" y="579755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Mật ong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/>
        </p:nvSpPr>
        <p:spPr>
          <a:xfrm>
            <a:off x="76200" y="451121"/>
            <a:ext cx="9067800" cy="169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Gạch một gạch </a:t>
            </a:r>
            <a:r>
              <a:rPr lang="en-US" sz="3200" b="1" i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200" b="1" i="0" u="sng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1" i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dưới bộ phận câu tr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con </a:t>
            </a:r>
            <a:r>
              <a:rPr lang="en-US" sz="32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2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1" u="none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)?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Gạch hai gạch (</a:t>
            </a:r>
            <a:r>
              <a:rPr lang="en-US" sz="3200" b="1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) dưới bộ phận t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rả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none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err="1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1" u="none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nào?</a:t>
            </a:r>
            <a:r>
              <a:rPr lang="en-US" sz="3200" b="1" i="1" u="none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200" i="1" dirty="0">
              <a:solidFill>
                <a:srgbClr val="006600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56323" y="2392696"/>
            <a:ext cx="8994911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dũng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5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500" b="1" i="0" u="none" dirty="0">
                <a:solidFill>
                  <a:srgbClr val="002060"/>
                </a:solidFill>
                <a:sym typeface="Arial"/>
              </a:rPr>
              <a:t> </a:t>
            </a:r>
            <a:endParaRPr sz="3500" dirty="0">
              <a:solidFill>
                <a:srgbClr val="002060"/>
              </a:solidFill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66263" y="3859165"/>
            <a:ext cx="943213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giọt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sương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lanh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3500" b="1" i="0" u="none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500" dirty="0">
              <a:solidFill>
                <a:srgbClr val="660066"/>
              </a:solidFill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14912" y="5323343"/>
            <a:ext cx="960057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Chợ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Huệ</a:t>
            </a:r>
            <a:r>
              <a:rPr lang="en-US" sz="3500" b="1" i="0" u="none" dirty="0">
                <a:solidFill>
                  <a:srgbClr val="003300"/>
                </a:solidFill>
                <a:sym typeface="Arial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nghịt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500" b="1" i="0" u="none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500" dirty="0">
              <a:solidFill>
                <a:srgbClr val="0033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88697" y="1298716"/>
            <a:ext cx="589723" cy="72888"/>
            <a:chOff x="1351722" y="2160104"/>
            <a:chExt cx="589723" cy="728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51722" y="2160104"/>
              <a:ext cx="56984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1602" y="2232992"/>
              <a:ext cx="569843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Google Shape;300;p29"/>
          <p:cNvCxnSpPr/>
          <p:nvPr/>
        </p:nvCxnSpPr>
        <p:spPr>
          <a:xfrm>
            <a:off x="808610" y="2897003"/>
            <a:ext cx="262370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2" name="Google Shape;301;p29"/>
          <p:cNvGrpSpPr/>
          <p:nvPr/>
        </p:nvGrpSpPr>
        <p:grpSpPr>
          <a:xfrm>
            <a:off x="3721389" y="2923099"/>
            <a:ext cx="4866020" cy="85725"/>
            <a:chOff x="3733800" y="3092450"/>
            <a:chExt cx="4571999" cy="65087"/>
          </a:xfrm>
        </p:grpSpPr>
        <p:cxnSp>
          <p:nvCxnSpPr>
            <p:cNvPr id="13" name="Google Shape;302;p29"/>
            <p:cNvCxnSpPr/>
            <p:nvPr/>
          </p:nvCxnSpPr>
          <p:spPr>
            <a:xfrm>
              <a:off x="3741737" y="3092450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Google Shape;303;p29"/>
            <p:cNvCxnSpPr/>
            <p:nvPr/>
          </p:nvCxnSpPr>
          <p:spPr>
            <a:xfrm>
              <a:off x="3733800" y="3157537"/>
              <a:ext cx="4564062" cy="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5" name="Google Shape;304;p29"/>
          <p:cNvSpPr txBox="1"/>
          <p:nvPr/>
        </p:nvSpPr>
        <p:spPr>
          <a:xfrm>
            <a:off x="1102227" y="3022675"/>
            <a:ext cx="1066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Ai?</a:t>
            </a:r>
            <a:endParaRPr sz="1600" dirty="0"/>
          </a:p>
        </p:txBody>
      </p:sp>
      <p:sp>
        <p:nvSpPr>
          <p:cNvPr id="16" name="Google Shape;305;p29"/>
          <p:cNvSpPr txBox="1"/>
          <p:nvPr/>
        </p:nvSpPr>
        <p:spPr>
          <a:xfrm>
            <a:off x="3981324" y="302267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9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0"/>
            <a:ext cx="4648200" cy="61722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4" name="Google Shape;314;p30"/>
          <p:cNvSpPr/>
          <p:nvPr/>
        </p:nvSpPr>
        <p:spPr>
          <a:xfrm>
            <a:off x="5327650" y="6338887"/>
            <a:ext cx="3276600" cy="381000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/>
            <a:r>
              <a:rPr b="1" i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Mộ anh Kim Đồng  </a:t>
            </a:r>
          </a:p>
        </p:txBody>
      </p:sp>
      <p:pic>
        <p:nvPicPr>
          <p:cNvPr id="315" name="Google Shape;315;p30" descr="Kết quả hình ảnh cho hình ảnh anh Kim đồ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95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/object&gt;&lt;object type=&quot;8&quot; unique_id=&quot;1004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574</Words>
  <Application>Microsoft Office PowerPoint</Application>
  <PresentationFormat>On-screen Show (4:3)</PresentationFormat>
  <Paragraphs>84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Century Gothic</vt:lpstr>
      <vt:lpstr>Times New Roman</vt:lpstr>
      <vt:lpstr>Book Antiqua</vt:lpstr>
      <vt:lpstr>Verdana</vt:lpstr>
      <vt:lpstr>Apothecary</vt:lpstr>
      <vt:lpstr>3_Apothecary</vt:lpstr>
      <vt:lpstr>2_Apothecary</vt:lpstr>
      <vt:lpstr>4_Apothecary</vt:lpstr>
      <vt:lpstr>5_Apothecary</vt:lpstr>
      <vt:lpstr>6_Apothecary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23</cp:revision>
  <dcterms:modified xsi:type="dcterms:W3CDTF">2021-12-19T03:59:56Z</dcterms:modified>
</cp:coreProperties>
</file>